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63.png" ContentType="image/png"/>
  <Override PartName="/ppt/media/image60.png" ContentType="image/png"/>
  <Override PartName="/ppt/media/image59.jpeg" ContentType="image/jpeg"/>
  <Override PartName="/ppt/media/image57.png" ContentType="image/png"/>
  <Override PartName="/ppt/media/image56.png" ContentType="image/png"/>
  <Override PartName="/ppt/media/image54.jpeg" ContentType="image/jpeg"/>
  <Override PartName="/ppt/media/image52.png" ContentType="image/png"/>
  <Override PartName="/ppt/media/image49.jpeg" ContentType="image/jpeg"/>
  <Override PartName="/ppt/media/image48.jpeg" ContentType="image/jpeg"/>
  <Override PartName="/ppt/media/image46.jpeg" ContentType="image/jpeg"/>
  <Override PartName="/ppt/media/image43.jpeg" ContentType="image/jpeg"/>
  <Override PartName="/ppt/media/image41.jpeg" ContentType="image/jpeg"/>
  <Override PartName="/ppt/media/image58.png" ContentType="image/png"/>
  <Override PartName="/ppt/media/image39.jpeg" ContentType="image/jpeg"/>
  <Override PartName="/ppt/media/image38.jpeg" ContentType="image/jpeg"/>
  <Override PartName="/ppt/media/image36.png" ContentType="image/png"/>
  <Override PartName="/ppt/media/image33.png" ContentType="image/png"/>
  <Override PartName="/ppt/media/image32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42.jpeg" ContentType="image/jpeg"/>
  <Override PartName="/ppt/media/image25.jpeg" ContentType="image/jpeg"/>
  <Override PartName="/ppt/media/image62.png" ContentType="image/png"/>
  <Override PartName="/ppt/media/image24.jpeg" ContentType="image/jpeg"/>
  <Override PartName="/ppt/media/image28.jpeg" ContentType="image/jpeg"/>
  <Override PartName="/ppt/media/image37.png" ContentType="image/png"/>
  <Override PartName="/ppt/media/image22.png" ContentType="image/png"/>
  <Override PartName="/ppt/media/image31.png" ContentType="image/png"/>
  <Override PartName="/ppt/media/image61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53.gif" ContentType="image/gif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55.jpeg" ContentType="image/jpeg"/>
  <Override PartName="/ppt/media/image10.png" ContentType="image/png"/>
  <Override PartName="/ppt/media/image40.jpeg" ContentType="image/jpeg"/>
  <Override PartName="/ppt/media/image15.png" ContentType="image/png"/>
  <Override PartName="/ppt/media/image9.png" ContentType="image/png"/>
  <Override PartName="/ppt/media/image8.png" ContentType="image/png"/>
  <Override PartName="/ppt/media/image26.jpeg" ContentType="image/jpeg"/>
  <Override PartName="/ppt/media/image29.png" ContentType="image/png"/>
  <Override PartName="/ppt/media/image34.png" ContentType="image/png"/>
  <Override PartName="/ppt/media/image6.png" ContentType="image/png"/>
  <Override PartName="/ppt/media/image51.jpeg" ContentType="image/jpeg"/>
  <Override PartName="/ppt/media/image5.png" ContentType="image/png"/>
  <Override PartName="/ppt/media/image27.jpeg" ContentType="image/jpeg"/>
  <Override PartName="/ppt/media/image18.png" ContentType="image/png"/>
  <Override PartName="/ppt/media/image50.jpeg" ContentType="image/jpe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47.jpeg" ContentType="image/jpe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8640" y="4013280"/>
            <a:ext cx="456480" cy="285264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2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3" name="CustomShape 4"/>
          <p:cNvSpPr/>
          <p:nvPr/>
        </p:nvSpPr>
        <p:spPr>
          <a:xfrm>
            <a:off x="6891840" y="0"/>
            <a:ext cx="2268720" cy="686592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7205040" y="-8640"/>
            <a:ext cx="1947600" cy="686592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6638040" y="3920040"/>
            <a:ext cx="2512800" cy="293724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7010280" y="-8640"/>
            <a:ext cx="2142000" cy="686592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8295840" y="-8640"/>
            <a:ext cx="856800" cy="686592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8094240" y="-8640"/>
            <a:ext cx="1065960" cy="686592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8068680" y="4893840"/>
            <a:ext cx="1093320" cy="196344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Line 11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1" name="Line 12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2" name="CustomShape 13"/>
          <p:cNvSpPr/>
          <p:nvPr/>
        </p:nvSpPr>
        <p:spPr>
          <a:xfrm>
            <a:off x="6891840" y="0"/>
            <a:ext cx="2268720" cy="686592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7205040" y="-8640"/>
            <a:ext cx="1947600" cy="686592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6638040" y="3920040"/>
            <a:ext cx="2512800" cy="293724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7010280" y="-8640"/>
            <a:ext cx="2142000" cy="686592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8295840" y="-8640"/>
            <a:ext cx="856800" cy="686592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8094240" y="-8640"/>
            <a:ext cx="1065960" cy="686592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8068680" y="4893840"/>
            <a:ext cx="1093320" cy="196344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" name="CustomShape 20"/>
          <p:cNvSpPr/>
          <p:nvPr/>
        </p:nvSpPr>
        <p:spPr>
          <a:xfrm>
            <a:off x="-8640" y="-8640"/>
            <a:ext cx="862920" cy="5697360"/>
          </a:xfrm>
          <a:custGeom>
            <a:avLst/>
            <a:gdLst/>
            <a:ahLst/>
            <a:rect l="0" t="0" r="r" b="b"/>
            <a:pathLst>
              <a:path w="863601" h="5698068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609480" y="0"/>
            <a:ext cx="7470720" cy="694800"/>
          </a:xfrm>
          <a:prstGeom prst="rect">
            <a:avLst/>
          </a:prstGeom>
        </p:spPr>
        <p:txBody>
          <a:bodyPr lIns="0" rIns="0" tIns="0" bIns="0" anchor="ctr"/>
          <a:p>
            <a:r>
              <a:rPr lang="ru-RU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21" name="PlaceHolder 2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-8640" y="4013280"/>
            <a:ext cx="456480" cy="285264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58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59" name="CustomShape 4"/>
          <p:cNvSpPr/>
          <p:nvPr/>
        </p:nvSpPr>
        <p:spPr>
          <a:xfrm>
            <a:off x="6891840" y="0"/>
            <a:ext cx="2268720" cy="686592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5"/>
          <p:cNvSpPr/>
          <p:nvPr/>
        </p:nvSpPr>
        <p:spPr>
          <a:xfrm>
            <a:off x="7205040" y="-8640"/>
            <a:ext cx="1947600" cy="686592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6"/>
          <p:cNvSpPr/>
          <p:nvPr/>
        </p:nvSpPr>
        <p:spPr>
          <a:xfrm>
            <a:off x="6638040" y="3920040"/>
            <a:ext cx="2512800" cy="293724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7"/>
          <p:cNvSpPr/>
          <p:nvPr/>
        </p:nvSpPr>
        <p:spPr>
          <a:xfrm>
            <a:off x="7010280" y="-8640"/>
            <a:ext cx="2142000" cy="686592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8"/>
          <p:cNvSpPr/>
          <p:nvPr/>
        </p:nvSpPr>
        <p:spPr>
          <a:xfrm>
            <a:off x="8295840" y="-8640"/>
            <a:ext cx="856800" cy="686592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9"/>
          <p:cNvSpPr/>
          <p:nvPr/>
        </p:nvSpPr>
        <p:spPr>
          <a:xfrm>
            <a:off x="8094240" y="-8640"/>
            <a:ext cx="1065960" cy="686592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0"/>
          <p:cNvSpPr/>
          <p:nvPr/>
        </p:nvSpPr>
        <p:spPr>
          <a:xfrm>
            <a:off x="8068680" y="4893840"/>
            <a:ext cx="1093320" cy="196344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67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-8640" y="4013280"/>
            <a:ext cx="456480" cy="285264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04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05" name="CustomShape 4"/>
          <p:cNvSpPr/>
          <p:nvPr/>
        </p:nvSpPr>
        <p:spPr>
          <a:xfrm>
            <a:off x="6891840" y="0"/>
            <a:ext cx="2268720" cy="686592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" name="CustomShape 5"/>
          <p:cNvSpPr/>
          <p:nvPr/>
        </p:nvSpPr>
        <p:spPr>
          <a:xfrm>
            <a:off x="7205040" y="-8640"/>
            <a:ext cx="1947600" cy="686592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" name="CustomShape 6"/>
          <p:cNvSpPr/>
          <p:nvPr/>
        </p:nvSpPr>
        <p:spPr>
          <a:xfrm>
            <a:off x="6638040" y="3920040"/>
            <a:ext cx="2512800" cy="293724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8" name="CustomShape 7"/>
          <p:cNvSpPr/>
          <p:nvPr/>
        </p:nvSpPr>
        <p:spPr>
          <a:xfrm>
            <a:off x="7010280" y="-8640"/>
            <a:ext cx="2142000" cy="686592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9" name="CustomShape 8"/>
          <p:cNvSpPr/>
          <p:nvPr/>
        </p:nvSpPr>
        <p:spPr>
          <a:xfrm>
            <a:off x="8295840" y="-8640"/>
            <a:ext cx="856800" cy="686592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" name="CustomShape 9"/>
          <p:cNvSpPr/>
          <p:nvPr/>
        </p:nvSpPr>
        <p:spPr>
          <a:xfrm>
            <a:off x="8094240" y="-8640"/>
            <a:ext cx="1065960" cy="686592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0"/>
          <p:cNvSpPr/>
          <p:nvPr/>
        </p:nvSpPr>
        <p:spPr>
          <a:xfrm>
            <a:off x="8068680" y="4893840"/>
            <a:ext cx="1093320" cy="196344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113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  <p:sp>
        <p:nvSpPr>
          <p:cNvPr id="114" name="PlaceHolder 13"/>
          <p:cNvSpPr>
            <a:spLocks noGrp="1"/>
          </p:cNvSpPr>
          <p:nvPr>
            <p:ph type="dt"/>
          </p:nvPr>
        </p:nvSpPr>
        <p:spPr>
          <a:xfrm>
            <a:off x="457200" y="6247440"/>
            <a:ext cx="2130120" cy="472680"/>
          </a:xfrm>
          <a:prstGeom prst="rect">
            <a:avLst/>
          </a:prstGeom>
        </p:spPr>
        <p:txBody>
          <a:bodyPr lIns="0" rIns="0" tIns="0" bIns="0"/>
          <a:p>
            <a:r>
              <a:rPr lang="ru-RU" sz="1400">
                <a:latin typeface="Times New Roman"/>
              </a:rPr>
              <a:t>&lt;дата/время&gt;</a:t>
            </a:r>
            <a:endParaRPr/>
          </a:p>
        </p:txBody>
      </p:sp>
      <p:sp>
        <p:nvSpPr>
          <p:cNvPr id="115" name="PlaceHolder 14"/>
          <p:cNvSpPr>
            <a:spLocks noGrp="1"/>
          </p:cNvSpPr>
          <p:nvPr>
            <p:ph type="ftr"/>
          </p:nvPr>
        </p:nvSpPr>
        <p:spPr>
          <a:xfrm>
            <a:off x="3126960" y="6247440"/>
            <a:ext cx="2898000" cy="4726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ru-RU" sz="1400">
                <a:latin typeface="Times New Roman"/>
              </a:rPr>
              <a:t>&lt;нижний колонтитул&gt;</a:t>
            </a:r>
            <a:endParaRPr/>
          </a:p>
        </p:txBody>
      </p:sp>
      <p:sp>
        <p:nvSpPr>
          <p:cNvPr id="116" name="PlaceHolder 15"/>
          <p:cNvSpPr>
            <a:spLocks noGrp="1"/>
          </p:cNvSpPr>
          <p:nvPr>
            <p:ph type="sldNum"/>
          </p:nvPr>
        </p:nvSpPr>
        <p:spPr>
          <a:xfrm>
            <a:off x="6555960" y="6247440"/>
            <a:ext cx="2130120" cy="472680"/>
          </a:xfrm>
          <a:prstGeom prst="rect">
            <a:avLst/>
          </a:prstGeom>
        </p:spPr>
        <p:txBody>
          <a:bodyPr lIns="0" rIns="0" tIns="0" bIns="0"/>
          <a:p>
            <a:pPr algn="r"/>
            <a:fld id="{ACC95697-FD00-4C3C-8118-B90E888CA3F3}" type="slidenum">
              <a:rPr lang="ru-RU" sz="1400">
                <a:latin typeface="Times New Roman"/>
              </a:rPr>
              <a:t>&lt;номер&gt;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3.gif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130760" y="2404440"/>
            <a:ext cx="5825880" cy="16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r>
              <a:rPr lang="ru-RU" sz="5400" strike="noStrike">
                <a:solidFill>
                  <a:srgbClr val="0f6fc6"/>
                </a:solidFill>
                <a:latin typeface="Trebuchet MS"/>
              </a:rPr>
              <a:t>Архитектура компьютеров</a:t>
            </a:r>
            <a:endParaRPr/>
          </a:p>
        </p:txBody>
      </p:sp>
      <p:sp>
        <p:nvSpPr>
          <p:cNvPr id="152" name="CustomShape 2"/>
          <p:cNvSpPr/>
          <p:nvPr/>
        </p:nvSpPr>
        <p:spPr>
          <a:xfrm>
            <a:off x="1130760" y="4050720"/>
            <a:ext cx="5825880" cy="10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ru-RU" strike="noStrike">
                <a:solidFill>
                  <a:srgbClr val="808080"/>
                </a:solidFill>
                <a:latin typeface="Trebuchet MS"/>
              </a:rPr>
              <a:t>История в фотографиях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Первая программа</a:t>
            </a:r>
            <a:endParaRPr/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216000" y="677160"/>
            <a:ext cx="8701560" cy="609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1890 г. Первый Табулятор</a:t>
            </a:r>
            <a:endParaRPr/>
          </a:p>
        </p:txBody>
      </p:sp>
      <p:sp>
        <p:nvSpPr>
          <p:cNvPr id="182" name="TextShape 2"/>
          <p:cNvSpPr txBox="1"/>
          <p:nvPr/>
        </p:nvSpPr>
        <p:spPr>
          <a:xfrm>
            <a:off x="144000" y="792000"/>
            <a:ext cx="885600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Первый статистический табулятор был построен американцем Германом Холлеритом с целью ускорить обработку результатов переписи населения, которая проводилась в США в 1890 г. </a:t>
            </a:r>
            <a:endParaRPr/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864000" y="2160000"/>
            <a:ext cx="7272000" cy="467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1890 г. Первый Табулятор</a:t>
            </a:r>
            <a:endParaRPr/>
          </a:p>
        </p:txBody>
      </p:sp>
      <p:sp>
        <p:nvSpPr>
          <p:cNvPr id="185" name="TextShape 2"/>
          <p:cNvSpPr txBox="1"/>
          <p:nvPr/>
        </p:nvSpPr>
        <p:spPr>
          <a:xfrm>
            <a:off x="144000" y="792000"/>
            <a:ext cx="8856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По аналогии со станком Жаккарда, табулятор Холлерита считывал данные с перфокарт, в которые пробивались специальным дыроколом. Холлерит организовал фирму по производству табуляционных машин TMC (Tabulating Machine Company), продавая их железнодорожным управлениям и правительственным учреждениям (партия табуляторов была также закуплена Российской империей). С годами оно претерпело ряд изменений — слияний и переименований. С 1924 года фирма Холлерита стала называться IBM. </a:t>
            </a:r>
            <a:endParaRPr/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-15840" y="2776320"/>
            <a:ext cx="9143640" cy="409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3200" strike="noStrike">
                <a:solidFill>
                  <a:srgbClr val="0f6fc6"/>
                </a:solidFill>
                <a:latin typeface="Trebuchet MS"/>
              </a:rPr>
              <a:t>1936 г. IBM Type 285 табулятор</a:t>
            </a:r>
            <a:endParaRPr/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2232000" y="1024920"/>
            <a:ext cx="4505040" cy="550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3200" strike="noStrike">
                <a:solidFill>
                  <a:srgbClr val="0f6fc6"/>
                </a:solidFill>
                <a:latin typeface="Trebuchet MS"/>
              </a:rPr>
              <a:t>1940-е IBM 402 табулятор</a:t>
            </a:r>
            <a:endParaRPr/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260000" y="1647000"/>
            <a:ext cx="6336000" cy="5049000"/>
          </a:xfrm>
          <a:prstGeom prst="rect">
            <a:avLst/>
          </a:prstGeom>
          <a:ln>
            <a:noFill/>
          </a:ln>
        </p:spPr>
      </p:pic>
      <p:sp>
        <p:nvSpPr>
          <p:cNvPr id="191" name="TextShape 2"/>
          <p:cNvSpPr txBox="1"/>
          <p:nvPr/>
        </p:nvSpPr>
        <p:spPr>
          <a:xfrm>
            <a:off x="144000" y="792000"/>
            <a:ext cx="8856000" cy="100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IBM 402 мог считывать от 80 до 150 карт в минуту в зависимости от опций и печатать данные до 100 линий в минуту. Встроенный принтер, сменная панель управления.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3200" strike="noStrike">
                <a:solidFill>
                  <a:srgbClr val="0f6fc6"/>
                </a:solidFill>
                <a:latin typeface="Trebuchet MS"/>
              </a:rPr>
              <a:t>1950-е СССР Т5</a:t>
            </a:r>
            <a:endParaRPr/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222480" y="1016280"/>
            <a:ext cx="8489520" cy="571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1941 г. </a:t>
            </a: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Harvard-IBM Mark I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95" name="Объект 12" descr=""/>
          <p:cNvPicPr/>
          <p:nvPr/>
        </p:nvPicPr>
        <p:blipFill>
          <a:blip r:embed="rId1"/>
          <a:stretch/>
        </p:blipFill>
        <p:spPr>
          <a:xfrm>
            <a:off x="360000" y="1152000"/>
            <a:ext cx="8352000" cy="5604840"/>
          </a:xfrm>
          <a:prstGeom prst="rect">
            <a:avLst/>
          </a:prstGeom>
          <a:ln>
            <a:noFill/>
          </a:ln>
        </p:spPr>
      </p:pic>
      <p:sp>
        <p:nvSpPr>
          <p:cNvPr id="196" name="TextShape 2"/>
          <p:cNvSpPr txBox="1"/>
          <p:nvPr/>
        </p:nvSpPr>
        <p:spPr>
          <a:xfrm>
            <a:off x="144000" y="792000"/>
            <a:ext cx="8856000" cy="100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Первый американский программируемый компьютер.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1941 г. Harvard-IBM Mark I </a:t>
            </a:r>
            <a:endParaRPr/>
          </a:p>
        </p:txBody>
      </p:sp>
      <p:pic>
        <p:nvPicPr>
          <p:cNvPr id="198" name="Объект 12" descr=""/>
          <p:cNvPicPr/>
          <p:nvPr/>
        </p:nvPicPr>
        <p:blipFill>
          <a:blip r:embed="rId1"/>
          <a:stretch/>
        </p:blipFill>
        <p:spPr>
          <a:xfrm>
            <a:off x="1044000" y="2033640"/>
            <a:ext cx="7200000" cy="4806360"/>
          </a:xfrm>
          <a:prstGeom prst="rect">
            <a:avLst/>
          </a:prstGeom>
          <a:ln>
            <a:noFill/>
          </a:ln>
        </p:spPr>
      </p:pic>
      <p:sp>
        <p:nvSpPr>
          <p:cNvPr id="199" name="TextShape 2"/>
          <p:cNvSpPr txBox="1"/>
          <p:nvPr/>
        </p:nvSpPr>
        <p:spPr>
          <a:xfrm>
            <a:off x="216000" y="720000"/>
            <a:ext cx="8856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Компьютер оперировал 72 числами, состоящими из 23 десятичных разрядов, делая по 3 операции сложения или вычитания в секунду. Умножение выполнялось в течение 6 секунд, деление — 15,3 секунды, на операции вычисления логарифмов и выполнение тригонометрических функций требовалось больше минуты.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1941 г. Harvard-IBM Mark I </a:t>
            </a:r>
            <a:endParaRPr/>
          </a:p>
        </p:txBody>
      </p:sp>
      <p:pic>
        <p:nvPicPr>
          <p:cNvPr id="201" name="Объект 12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4880" cy="606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1941 г. Harvard-IBM Mark I </a:t>
            </a:r>
            <a:endParaRPr/>
          </a:p>
        </p:txBody>
      </p:sp>
      <p:pic>
        <p:nvPicPr>
          <p:cNvPr id="203" name="Объект 12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4880" cy="606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3200" strike="noStrike">
                <a:solidFill>
                  <a:srgbClr val="0f6fc6"/>
                </a:solidFill>
                <a:latin typeface="Trebuchet MS"/>
              </a:rPr>
              <a:t>~V в. до н.э. Абак</a:t>
            </a:r>
            <a:r>
              <a:rPr lang="ru-RU" sz="3200" strike="noStrike">
                <a:solidFill>
                  <a:srgbClr val="0f6fc6"/>
                </a:solidFill>
                <a:latin typeface="Trebuchet MS"/>
              </a:rPr>
              <a:t>
</a:t>
            </a:r>
            <a:r>
              <a:rPr lang="ru-RU" sz="3200" strike="noStrike">
                <a:solidFill>
                  <a:srgbClr val="0f6fc6"/>
                </a:solidFill>
                <a:latin typeface="Trebuchet MS"/>
              </a:rPr>
              <a:t>(Древняя Греция, Рим, Китай)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972000" y="1274400"/>
            <a:ext cx="7200720" cy="480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1941 г. Harvard-IBM Mark I </a:t>
            </a:r>
            <a:endParaRPr/>
          </a:p>
        </p:txBody>
      </p:sp>
      <p:pic>
        <p:nvPicPr>
          <p:cNvPr id="205" name="Объект 12" descr=""/>
          <p:cNvPicPr/>
          <p:nvPr/>
        </p:nvPicPr>
        <p:blipFill>
          <a:blip r:embed="rId1"/>
          <a:stretch/>
        </p:blipFill>
        <p:spPr>
          <a:xfrm>
            <a:off x="61920" y="904680"/>
            <a:ext cx="9011520" cy="506880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288000" y="5904000"/>
            <a:ext cx="8279640" cy="9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Harry R. Lewis</a:t>
            </a:r>
            <a:endParaRPr/>
          </a:p>
          <a:p>
            <a:r>
              <a:rPr lang="ru-RU" strike="noStrike">
                <a:latin typeface="Arial"/>
              </a:rPr>
              <a:t>Gordon McKay professor of computer science, SEAS director of undegraduate studies in computer science, Harvard University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1947 г. Mark II и первый баг 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288000" y="5904000"/>
            <a:ext cx="8279640" cy="9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Причиной некорректной работы Mark II, установленного в US Nave research lab оказалась застрявшая в реле моль.</a:t>
            </a:r>
            <a:endParaRPr/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591840" y="577080"/>
            <a:ext cx="7809840" cy="543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1942 г. Компьютер Атанасова-Берри 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432000" y="648000"/>
            <a:ext cx="8496000" cy="194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Первое цифровое вычислительное устройство, а также первая вычислительная машина без движущихся частей. В ABC впервые появились некоторые элементы, близкие современным компьютерам, такие как двоичная арифметика и триггеры, но существенным различием была особая специализация машины и неспособность к изменяемости вычислений из-за отсутствия хранимой в памяти компьютерной программы.</a:t>
            </a:r>
            <a:endParaRPr/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2772000" y="2382480"/>
            <a:ext cx="4032000" cy="447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600" strike="noStrike">
                <a:solidFill>
                  <a:srgbClr val="0f6fc6"/>
                </a:solidFill>
                <a:latin typeface="Trebuchet MS"/>
              </a:rPr>
              <a:t>1942 г. Машина шифровани</a:t>
            </a:r>
            <a:r>
              <a:rPr lang="ru-RU" sz="2600">
                <a:solidFill>
                  <a:srgbClr val="0f6fc6"/>
                </a:solidFill>
                <a:latin typeface="Trebuchet MS"/>
              </a:rPr>
              <a:t>я Lorenz SZ </a:t>
            </a:r>
            <a:r>
              <a:rPr lang="ru-RU" sz="2600" strike="noStrike">
                <a:solidFill>
                  <a:srgbClr val="0f6fc6"/>
                </a:solidFill>
                <a:latin typeface="Trebuchet MS"/>
              </a:rPr>
              <a:t> 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432000" y="648000"/>
            <a:ext cx="8496000" cy="194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Немецкая шифровальная машина, использовавшаяся во время Второй мировой войны для передачи информации по телетайпу.</a:t>
            </a:r>
            <a:endParaRPr/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783720" y="1440000"/>
            <a:ext cx="7064280" cy="529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1944 г. Colossius </a:t>
            </a:r>
            <a:endParaRPr/>
          </a:p>
        </p:txBody>
      </p:sp>
      <p:sp>
        <p:nvSpPr>
          <p:cNvPr id="217" name="CustomShape 2"/>
          <p:cNvSpPr/>
          <p:nvPr/>
        </p:nvSpPr>
        <p:spPr>
          <a:xfrm>
            <a:off x="432000" y="648000"/>
            <a:ext cx="8496000" cy="194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Cекретный британский компьютер для расшифровки перехваченных немецких радиосообщений, зашифрованных с помощью системы Lorenz SZ.</a:t>
            </a:r>
            <a:endParaRPr/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92000" y="1543320"/>
            <a:ext cx="7488000" cy="499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1944 г. Colossius </a:t>
            </a:r>
            <a:endParaRPr/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08000" y="2071800"/>
            <a:ext cx="8825400" cy="340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1944 г. Архитектура Фон Неймана</a:t>
            </a:r>
            <a:endParaRPr/>
          </a:p>
        </p:txBody>
      </p:sp>
      <p:pic>
        <p:nvPicPr>
          <p:cNvPr id="222" name="Объект 3" descr=""/>
          <p:cNvPicPr/>
          <p:nvPr/>
        </p:nvPicPr>
        <p:blipFill>
          <a:blip r:embed="rId1"/>
          <a:stretch/>
        </p:blipFill>
        <p:spPr>
          <a:xfrm>
            <a:off x="525240" y="830880"/>
            <a:ext cx="8084880" cy="579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1946 г. ENIAC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432000" y="504000"/>
            <a:ext cx="8496000" cy="194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Электронный числовой интегратор и вычислитель — англ. ENIAC, сокр. от Electronic Numerical Integrator and Computer) — первый электронный цифровой вычислитель общего назначения, который можно было перепрограммировать для решения широкого спектра задач.</a:t>
            </a:r>
            <a:r>
              <a:rPr lang="ru-RU" strike="noStrike">
                <a:latin typeface="Arial"/>
              </a:rPr>
              <a:t>
</a:t>
            </a:r>
            <a:r>
              <a:rPr lang="ru-RU" strike="noStrike">
                <a:latin typeface="Arial"/>
              </a:rPr>
              <a:t>Основной машинный цикл составлял 200 микросекунд (20 циклов 100 кГц в цикле), или 5000 циклов в секунду для операций с 10-значными цифрами. В одном из этих циклов ENIAC мог записать число в регистр, прочитать номер из регистра или добавить / вычесть два числа.</a:t>
            </a:r>
            <a:endParaRPr/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728000" y="2815920"/>
            <a:ext cx="5472000" cy="395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1946 г. ENIAC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432000" y="504000"/>
            <a:ext cx="8496000" cy="194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Ввод программы на ENIAC</a:t>
            </a:r>
            <a:endParaRPr/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012680" y="1152000"/>
            <a:ext cx="6979320" cy="56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1946 г. EDVAC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432000" y="504000"/>
            <a:ext cx="3600000" cy="29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EDVAC (Electronic Discrete Variable Automatic Computer) — одна из первых электронных вычислительных машин. В отличие от своего предшественника ЭНИАКа, это был компьютер на двоичной, а не десятичной основе.</a:t>
            </a:r>
            <a:endParaRPr/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4248000" y="608400"/>
            <a:ext cx="4691520" cy="608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XVII в. Логарифмическая линейка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288000" y="792000"/>
            <a:ext cx="8424000" cy="93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В начале XVII в. английский астроном Эдмунд Гюнтер предложил нанести на линейку логарифмическую шкалу и считать умножение и деление чисел через сложение и вычитание их логарифмов.</a:t>
            </a:r>
            <a:endParaRPr/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0" y="2952000"/>
            <a:ext cx="9143640" cy="263988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588600" y="2075760"/>
            <a:ext cx="2562840" cy="37224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4678200" y="2016000"/>
            <a:ext cx="2233800" cy="64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</a:rPr>
              <a:t>1949 г. Electronic Delay Storage Automatic Computer</a:t>
            </a:r>
            <a:endParaRPr/>
          </a:p>
        </p:txBody>
      </p:sp>
      <p:pic>
        <p:nvPicPr>
          <p:cNvPr id="233" name="Объект 3" descr=""/>
          <p:cNvPicPr/>
          <p:nvPr/>
        </p:nvPicPr>
        <p:blipFill>
          <a:blip r:embed="rId1"/>
          <a:stretch/>
        </p:blipFill>
        <p:spPr>
          <a:xfrm>
            <a:off x="4495680" y="1452600"/>
            <a:ext cx="4360320" cy="531540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432000" y="1296000"/>
            <a:ext cx="3960000" cy="31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Первый в мире действующий и практически используемый компьютер с хранимой в памяти программой[2]. Архитектура компьютера наслед</a:t>
            </a:r>
            <a:r>
              <a:rPr lang="ru-RU">
                <a:latin typeface="Arial"/>
              </a:rPr>
              <a:t>овала архитектуру Фон Неймана.</a:t>
            </a:r>
            <a:endParaRPr/>
          </a:p>
          <a:p>
            <a:endParaRPr/>
          </a:p>
          <a:p>
            <a:r>
              <a:rPr lang="ru-RU">
                <a:latin typeface="Arial"/>
              </a:rPr>
              <a:t>Доступны </a:t>
            </a:r>
            <a:r>
              <a:rPr lang="ru-RU" strike="noStrike">
                <a:latin typeface="Arial"/>
              </a:rPr>
              <a:t>следующие инструкции:</a:t>
            </a:r>
            <a:endParaRPr/>
          </a:p>
          <a:p>
            <a:r>
              <a:rPr lang="ru-RU" strike="noStrike">
                <a:latin typeface="Arial"/>
              </a:rPr>
              <a:t>     </a:t>
            </a:r>
            <a:r>
              <a:rPr lang="ru-RU" strike="noStrike">
                <a:latin typeface="Arial"/>
              </a:rPr>
              <a:t>сложить, вычесть, умножение и сложение,</a:t>
            </a:r>
            <a:endParaRPr/>
          </a:p>
          <a:p>
            <a:r>
              <a:rPr lang="ru-RU" strike="noStrike">
                <a:latin typeface="Arial"/>
              </a:rPr>
              <a:t>AND-and-add (называемый «Collate»), сдвиг влево,      арифметический сдвиг вправо,</a:t>
            </a:r>
            <a:endParaRPr/>
          </a:p>
          <a:p>
            <a:r>
              <a:rPr lang="ru-RU" strike="noStrike">
                <a:latin typeface="Arial"/>
              </a:rPr>
              <a:t>регистр нагрузочного множителя, хранить (и, возможно, очищать) аккумулятор,  условное Goto,   чтение ленты ввода, печатать символ, заряд аккумулятора, нет-операций, стоп.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1949 г. EDSAC</a:t>
            </a:r>
            <a:endParaRPr/>
          </a:p>
        </p:txBody>
      </p:sp>
      <p:pic>
        <p:nvPicPr>
          <p:cNvPr id="236" name="Объект 3" descr=""/>
          <p:cNvPicPr/>
          <p:nvPr/>
        </p:nvPicPr>
        <p:blipFill>
          <a:blip r:embed="rId1"/>
          <a:stretch/>
        </p:blipFill>
        <p:spPr>
          <a:xfrm>
            <a:off x="609480" y="617760"/>
            <a:ext cx="7658280" cy="616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1949 г. EDSAC</a:t>
            </a:r>
            <a:endParaRPr/>
          </a:p>
        </p:txBody>
      </p:sp>
      <p:pic>
        <p:nvPicPr>
          <p:cNvPr id="238" name="Объект 3" descr=""/>
          <p:cNvPicPr/>
          <p:nvPr/>
        </p:nvPicPr>
        <p:blipFill>
          <a:blip r:embed="rId1"/>
          <a:stretch/>
        </p:blipFill>
        <p:spPr>
          <a:xfrm>
            <a:off x="2254680" y="617760"/>
            <a:ext cx="4368240" cy="616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1949 г. EDSAC</a:t>
            </a:r>
            <a:endParaRPr/>
          </a:p>
        </p:txBody>
      </p:sp>
      <p:pic>
        <p:nvPicPr>
          <p:cNvPr id="240" name="Объект 3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4880" cy="606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1953 г. IBM 701</a:t>
            </a:r>
            <a:endParaRPr/>
          </a:p>
        </p:txBody>
      </p:sp>
      <p:pic>
        <p:nvPicPr>
          <p:cNvPr id="242" name="Объект 3" descr=""/>
          <p:cNvPicPr/>
          <p:nvPr/>
        </p:nvPicPr>
        <p:blipFill>
          <a:blip r:embed="rId1"/>
          <a:stretch/>
        </p:blipFill>
        <p:spPr>
          <a:xfrm>
            <a:off x="4164480" y="576000"/>
            <a:ext cx="4547520" cy="6063480"/>
          </a:xfrm>
          <a:prstGeom prst="rect">
            <a:avLst/>
          </a:prstGeom>
          <a:ln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144000" y="792000"/>
            <a:ext cx="3960000" cy="31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Серия 700 использовала электронные лампы, а серия 7000 была транзисторной. Все машины (как и большинство других компьютеров того времени), использовали память на магнитных сердечниках, за исключением моделей 701 и 702.</a:t>
            </a:r>
            <a:r>
              <a:rPr lang="ru-RU">
                <a:latin typeface="Arial"/>
              </a:rPr>
              <a:t>
</a:t>
            </a:r>
            <a:r>
              <a:rPr lang="ru-RU">
                <a:latin typeface="Arial"/>
              </a:rPr>
              <a:t>
</a:t>
            </a:r>
            <a:r>
              <a:rPr lang="ru-RU">
                <a:latin typeface="Arial"/>
              </a:rPr>
              <a:t> В серии 700 использовалась ламповая логика, которую в серии 7000 заменили транзисторами. 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1954 г. </a:t>
            </a: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IBM 704</a:t>
            </a:r>
            <a:endParaRPr/>
          </a:p>
        </p:txBody>
      </p:sp>
      <p:pic>
        <p:nvPicPr>
          <p:cNvPr id="245" name="Объект 3" descr=""/>
          <p:cNvPicPr/>
          <p:nvPr/>
        </p:nvPicPr>
        <p:blipFill>
          <a:blip r:embed="rId1"/>
          <a:stretch/>
        </p:blipFill>
        <p:spPr>
          <a:xfrm>
            <a:off x="741240" y="695160"/>
            <a:ext cx="7652880" cy="606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1954 г. </a:t>
            </a:r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IBM 704 Ламповый логический модуль</a:t>
            </a:r>
            <a:endParaRPr/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720000" y="936000"/>
            <a:ext cx="7776000" cy="583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1954 г. </a:t>
            </a:r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IBM 7000 Транзисторная карта</a:t>
            </a:r>
            <a:endParaRPr/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504000" y="1147320"/>
            <a:ext cx="8336160" cy="554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32840" y="0"/>
            <a:ext cx="794736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</a:rPr>
              <a:t>1956 г. </a:t>
            </a:r>
            <a:r>
              <a:rPr lang="ru-RU" sz="3200" strike="noStrike">
                <a:solidFill>
                  <a:srgbClr val="0f6fc6"/>
                </a:solidFill>
                <a:latin typeface="Trebuchet MS"/>
              </a:rPr>
              <a:t>Изобретение транзистора </a:t>
            </a:r>
            <a:endParaRPr/>
          </a:p>
        </p:txBody>
      </p:sp>
      <p:pic>
        <p:nvPicPr>
          <p:cNvPr id="251" name="Объект 3" descr=""/>
          <p:cNvPicPr/>
          <p:nvPr/>
        </p:nvPicPr>
        <p:blipFill>
          <a:blip r:embed="rId1"/>
          <a:stretch/>
        </p:blipFill>
        <p:spPr>
          <a:xfrm>
            <a:off x="974880" y="1542240"/>
            <a:ext cx="7197120" cy="5257080"/>
          </a:xfrm>
          <a:prstGeom prst="rect">
            <a:avLst/>
          </a:prstGeom>
          <a:ln>
            <a:noFill/>
          </a:ln>
        </p:spPr>
      </p:pic>
      <p:sp>
        <p:nvSpPr>
          <p:cNvPr id="252" name="CustomShape 2"/>
          <p:cNvSpPr/>
          <p:nvPr/>
        </p:nvSpPr>
        <p:spPr>
          <a:xfrm>
            <a:off x="261720" y="574200"/>
            <a:ext cx="8486280" cy="15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В 1956 году за изобретение биполярного транзистора Уильям Шокли, Джон Бардин и Уолтер Браттейн получили Нобелевскую премию по физике.</a:t>
            </a:r>
            <a:r>
              <a:rPr lang="ru-RU">
                <a:latin typeface="Arial"/>
              </a:rPr>
              <a:t>
</a:t>
            </a:r>
            <a:r>
              <a:rPr lang="ru-RU">
                <a:latin typeface="Arial"/>
              </a:rPr>
              <a:t> радиоэлектронный компонент из полупроводникового материала, обычно с тремя выводами[1], способный от небольшого входного сигнала управлять значительным током в выходной цепи, что позволяет его использовать для усиления, генерирования, коммутации и преобразования электрических сигналов. 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PDP-1, 1961г.</a:t>
            </a:r>
            <a:endParaRPr/>
          </a:p>
        </p:txBody>
      </p:sp>
      <p:pic>
        <p:nvPicPr>
          <p:cNvPr id="254" name="Объект 3" descr=""/>
          <p:cNvPicPr/>
          <p:nvPr/>
        </p:nvPicPr>
        <p:blipFill>
          <a:blip r:embed="rId1"/>
          <a:stretch/>
        </p:blipFill>
        <p:spPr>
          <a:xfrm>
            <a:off x="1800000" y="2664000"/>
            <a:ext cx="5450760" cy="4087800"/>
          </a:xfrm>
          <a:prstGeom prst="rect">
            <a:avLst/>
          </a:prstGeom>
          <a:ln>
            <a:noFill/>
          </a:ln>
        </p:spPr>
      </p:pic>
      <p:sp>
        <p:nvSpPr>
          <p:cNvPr id="255" name="CustomShape 2"/>
          <p:cNvSpPr/>
          <p:nvPr/>
        </p:nvSpPr>
        <p:spPr>
          <a:xfrm>
            <a:off x="307800" y="686880"/>
            <a:ext cx="8486280" cy="15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Programmed Data Processor название серий мини-компьютеров, разработанных Digital Equipment Corporation. PDP-1 имел 18-битное машинное слово и 4 килослова основной памяти (эквивалентно 9 КБ) с возможностью расширения до 64 килослов (144 КБ). Цикл перемагничивания памяти на ферритовых элементах занимал 5 микросекунд (примерно соответствует тактовой частоте 200 КГц); соответственно большинство арифметических операций занимали 10 микросекунд (100 000 операций в секунду) </a:t>
            </a: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1646 г. Суммирующая машина Паскаля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360000" y="1008000"/>
            <a:ext cx="8424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«Паскалина» позволяла проводить операции сложения и вычитание с положительными числами от 0 до 9 999 999. Умножение проводилось через сложение. Сложность и высокая стоимость машины в сочетании с небольшими вычислительными возможностями препятствовали широкому распространению машины.</a:t>
            </a:r>
            <a:endParaRPr/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925920" y="2730600"/>
            <a:ext cx="7426080" cy="406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1963г. </a:t>
            </a: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CDC 6600</a:t>
            </a:r>
            <a:endParaRPr/>
          </a:p>
        </p:txBody>
      </p:sp>
      <p:pic>
        <p:nvPicPr>
          <p:cNvPr id="257" name="Объект 3" descr=""/>
          <p:cNvPicPr/>
          <p:nvPr/>
        </p:nvPicPr>
        <p:blipFill>
          <a:blip r:embed="rId1"/>
          <a:stretch/>
        </p:blipFill>
        <p:spPr>
          <a:xfrm>
            <a:off x="1368000" y="2016360"/>
            <a:ext cx="6480000" cy="485964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297720" y="648000"/>
            <a:ext cx="8486280" cy="15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Первый в мире суперкомпьютер разработанный и созданный американской компанией Control Data Corporation в 1963 году под руководством талантливого инженера-электронщика Сеймура Крэя, названного впоследствии «отцом суперкомпьютеров».</a:t>
            </a: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1963 г. </a:t>
            </a: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CDC 6600</a:t>
            </a:r>
            <a:endParaRPr/>
          </a:p>
        </p:txBody>
      </p:sp>
      <p:pic>
        <p:nvPicPr>
          <p:cNvPr id="260" name="Объект 3" descr=""/>
          <p:cNvPicPr/>
          <p:nvPr/>
        </p:nvPicPr>
        <p:blipFill>
          <a:blip r:embed="rId1"/>
          <a:stretch/>
        </p:blipFill>
        <p:spPr>
          <a:xfrm>
            <a:off x="212760" y="695160"/>
            <a:ext cx="8709840" cy="606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1950-1970 гг. Ферромагнитный модуль памяти</a:t>
            </a:r>
            <a:endParaRPr/>
          </a:p>
        </p:txBody>
      </p:sp>
      <p:pic>
        <p:nvPicPr>
          <p:cNvPr id="262" name="Объект 3" descr=""/>
          <p:cNvPicPr/>
          <p:nvPr/>
        </p:nvPicPr>
        <p:blipFill>
          <a:blip r:embed="rId1"/>
          <a:stretch/>
        </p:blipFill>
        <p:spPr>
          <a:xfrm>
            <a:off x="1944000" y="1305360"/>
            <a:ext cx="4955760" cy="474264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369720" y="6118200"/>
            <a:ext cx="8486280" cy="100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Матрица ферритовой памяти суперкомпьютера CDC 6600 (1964). Размер 10,8 × 10,8 см, ёмкость 4096 бит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1964 г. IBM System/360</a:t>
            </a:r>
            <a:endParaRPr/>
          </a:p>
        </p:txBody>
      </p:sp>
      <p:pic>
        <p:nvPicPr>
          <p:cNvPr id="265" name="Объект 3" descr=""/>
          <p:cNvPicPr/>
          <p:nvPr/>
        </p:nvPicPr>
        <p:blipFill>
          <a:blip r:embed="rId1"/>
          <a:stretch/>
        </p:blipFill>
        <p:spPr>
          <a:xfrm>
            <a:off x="637920" y="1828080"/>
            <a:ext cx="7354080" cy="490248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216000" y="790200"/>
            <a:ext cx="8486280" cy="100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Семейство компьютеров класса мейнфреймов, которое было анонсировано 7 апреля 1964 года. Это был первый ряд компьютеров, в котором проводилось чёткое различие между архитектурой и реализацией.</a:t>
            </a:r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1964 г. IBM System/360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216000" y="646200"/>
            <a:ext cx="8486280" cy="100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В отличие от предыдущих серий, IBM создала линейку компьютеров, от малых к большим, от низкой к высокой производительности, все модели которой использовали один и тот же набор команд (с двумя исключениями из правила — для специфичных рынков). Эта особенность позволяла заказчику использовать недорогую модель, после чего обновиться до более крупной системы, с ростом компании — без необходимости переписывать программное обеспечение. </a:t>
            </a:r>
            <a:endParaRPr/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2052000" y="2700000"/>
            <a:ext cx="5472000" cy="405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1958 г. </a:t>
            </a: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Интегральная схема</a:t>
            </a:r>
            <a:endParaRPr/>
          </a:p>
        </p:txBody>
      </p:sp>
      <p:pic>
        <p:nvPicPr>
          <p:cNvPr id="271" name="Объект 3" descr=""/>
          <p:cNvPicPr/>
          <p:nvPr/>
        </p:nvPicPr>
        <p:blipFill>
          <a:blip r:embed="rId1"/>
          <a:stretch/>
        </p:blipFill>
        <p:spPr>
          <a:xfrm>
            <a:off x="95400" y="723240"/>
            <a:ext cx="8944920" cy="600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Современная интегральная схема</a:t>
            </a:r>
            <a:endParaRPr/>
          </a:p>
        </p:txBody>
      </p:sp>
      <p:pic>
        <p:nvPicPr>
          <p:cNvPr id="273" name="Объект 3" descr=""/>
          <p:cNvPicPr/>
          <p:nvPr/>
        </p:nvPicPr>
        <p:blipFill>
          <a:blip r:embed="rId1"/>
          <a:stretch/>
        </p:blipFill>
        <p:spPr>
          <a:xfrm>
            <a:off x="61920" y="1192680"/>
            <a:ext cx="9011520" cy="506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Сверхбольшие интегральные схемы</a:t>
            </a:r>
            <a:endParaRPr/>
          </a:p>
        </p:txBody>
      </p:sp>
      <p:pic>
        <p:nvPicPr>
          <p:cNvPr id="275" name="Объект 3" descr=""/>
          <p:cNvPicPr/>
          <p:nvPr/>
        </p:nvPicPr>
        <p:blipFill>
          <a:blip r:embed="rId1"/>
          <a:stretch/>
        </p:blipFill>
        <p:spPr>
          <a:xfrm>
            <a:off x="2112120" y="1276920"/>
            <a:ext cx="4439880" cy="548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Классификация интегральных схем</a:t>
            </a:r>
            <a:endParaRPr/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412200" y="763920"/>
            <a:ext cx="8443800" cy="211608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432000" y="2987280"/>
            <a:ext cx="2592000" cy="381780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4700520" y="2880000"/>
            <a:ext cx="3795480" cy="387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1981 г. </a:t>
            </a: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IBM PC</a:t>
            </a:r>
            <a:endParaRPr/>
          </a:p>
        </p:txBody>
      </p:sp>
      <p:pic>
        <p:nvPicPr>
          <p:cNvPr id="281" name="Объект 3" descr=""/>
          <p:cNvPicPr/>
          <p:nvPr/>
        </p:nvPicPr>
        <p:blipFill>
          <a:blip r:embed="rId1"/>
          <a:stretch/>
        </p:blipFill>
        <p:spPr>
          <a:xfrm>
            <a:off x="372240" y="1564560"/>
            <a:ext cx="7187760" cy="5194080"/>
          </a:xfrm>
          <a:prstGeom prst="rect">
            <a:avLst/>
          </a:prstGeom>
          <a:ln>
            <a:noFill/>
          </a:ln>
        </p:spPr>
      </p:pic>
      <p:sp>
        <p:nvSpPr>
          <p:cNvPr id="282" name="CustomShape 2"/>
          <p:cNvSpPr/>
          <p:nvPr/>
        </p:nvSpPr>
        <p:spPr>
          <a:xfrm>
            <a:off x="216000" y="792000"/>
            <a:ext cx="8486280" cy="100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Первый массовый персональный компьютер производства фирмы IBM.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1673 г. Арифмометр Лейбница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4" name="TextShape 2"/>
          <p:cNvSpPr txBox="1"/>
          <p:nvPr/>
        </p:nvSpPr>
        <p:spPr>
          <a:xfrm>
            <a:off x="360000" y="828000"/>
            <a:ext cx="8424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Идея создания машины у немецкого математика Лейбница появилась после знакомства с голландским математиком и астрономом Гюйгенсом. По сравнению с «Паскалиной» в арифмометр была добавлена рукоятка и цилиндры, позволяющие ускорить повторяющиеся операции сложения, через которые выполнялось умножение и деление. Один из экземпляров был подарен Петру Первому.</a:t>
            </a:r>
            <a:endParaRPr/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701360" y="2556000"/>
            <a:ext cx="5714640" cy="419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1981 г. </a:t>
            </a: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IBM PC</a:t>
            </a:r>
            <a:endParaRPr/>
          </a:p>
        </p:txBody>
      </p:sp>
      <p:sp>
        <p:nvSpPr>
          <p:cNvPr id="284" name="CustomShape 2"/>
          <p:cNvSpPr/>
          <p:nvPr/>
        </p:nvSpPr>
        <p:spPr>
          <a:xfrm>
            <a:off x="216000" y="792000"/>
            <a:ext cx="8486280" cy="100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Процессор Intel 8088 с частотой 4,77 МГц (4/3 частоты поднесущей NTSC), ёмкость ОЗУ — от 16 до 256 Кбайт. Была предусмотрена возможность установки сопроцессора Intel 8087 для ускорения вычислений с плавающей точкой. Флоппи-дисководы ёмкостью 160 Кбайт приобретались за отдельную плату в количестве 1 или 2 шт. Жёсткого диска не было.</a:t>
            </a:r>
            <a:endParaRPr/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876240" y="2283840"/>
            <a:ext cx="7187760" cy="445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2000-е гг. </a:t>
            </a:r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Graphic processing unit</a:t>
            </a:r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216000" y="792000"/>
            <a:ext cx="8486280" cy="100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Отдельное устройство персонального компьютера или игровой приставки, выполняющее графический рендеринг.</a:t>
            </a:r>
            <a:endParaRPr/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972000" y="1560240"/>
            <a:ext cx="7272000" cy="513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Современный ПК</a:t>
            </a:r>
            <a:endParaRPr/>
          </a:p>
        </p:txBody>
      </p:sp>
      <p:pic>
        <p:nvPicPr>
          <p:cNvPr id="290" name="Объект 3" descr=""/>
          <p:cNvPicPr/>
          <p:nvPr/>
        </p:nvPicPr>
        <p:blipFill>
          <a:blip r:embed="rId1"/>
          <a:stretch/>
        </p:blipFill>
        <p:spPr>
          <a:xfrm>
            <a:off x="1751760" y="695160"/>
            <a:ext cx="5631840" cy="606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1008000" y="1008000"/>
            <a:ext cx="6773760" cy="5080320"/>
          </a:xfrm>
          <a:prstGeom prst="rect">
            <a:avLst/>
          </a:prstGeom>
          <a:ln>
            <a:noFill/>
          </a:ln>
        </p:spPr>
      </p:pic>
      <p:sp>
        <p:nvSpPr>
          <p:cNvPr id="292" name="CustomShape 1"/>
          <p:cNvSpPr/>
          <p:nvPr/>
        </p:nvSpPr>
        <p:spPr>
          <a:xfrm>
            <a:off x="521280" y="16920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</a:rPr>
              <a:t>??? г. </a:t>
            </a:r>
            <a:r>
              <a:rPr lang="ru-RU" sz="3200" strike="noStrike">
                <a:solidFill>
                  <a:srgbClr val="0f6fc6"/>
                </a:solidFill>
                <a:latin typeface="Trebuchet MS"/>
              </a:rPr>
              <a:t>Квантовый компьютер</a:t>
            </a:r>
            <a:endParaRPr/>
          </a:p>
        </p:txBody>
      </p:sp>
      <p:sp>
        <p:nvSpPr>
          <p:cNvPr id="293" name="CustomShape 2"/>
          <p:cNvSpPr/>
          <p:nvPr/>
        </p:nvSpPr>
        <p:spPr>
          <a:xfrm>
            <a:off x="756000" y="6192000"/>
            <a:ext cx="8486280" cy="100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>
                <a:latin typeface="Arial"/>
              </a:rPr>
              <a:t>Кафедра суперкомпьютеров и квантовой информатики (СКИ) МГУ</a:t>
            </a:r>
            <a:endParaRPr/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2800" strike="noStrike">
                <a:solidFill>
                  <a:srgbClr val="0f6fc6"/>
                </a:solidFill>
                <a:latin typeface="Trebuchet MS"/>
              </a:rPr>
              <a:t>1804 г. Ткацкий станок Жаккарда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4896000" y="828000"/>
            <a:ext cx="3888000" cy="239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Жаккардова машина имеет ножи, крючки, иглы, рамную доску, рамные шнуры и перфорированную призму.</a:t>
            </a:r>
            <a:r>
              <a:rPr lang="ru-RU">
                <a:latin typeface="Arial"/>
              </a:rPr>
              <a:t>
</a:t>
            </a:r>
            <a:r>
              <a:rPr lang="ru-RU">
                <a:latin typeface="Arial"/>
              </a:rPr>
              <a:t>При помощи жаккардовой машины можно изготавливать узорчатые платьевые и декоративные жаккардовые ткани, ковры, скатерти.</a:t>
            </a:r>
            <a:endParaRPr/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98360" y="792000"/>
            <a:ext cx="4481640" cy="597600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4788000" y="3872520"/>
            <a:ext cx="4248000" cy="285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1882 г. Разностная машина Беббиджа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1476000" y="1982520"/>
            <a:ext cx="6048000" cy="4782600"/>
          </a:xfrm>
          <a:prstGeom prst="rect">
            <a:avLst/>
          </a:prstGeom>
          <a:ln>
            <a:noFill/>
          </a:ln>
        </p:spPr>
      </p:pic>
      <p:sp>
        <p:nvSpPr>
          <p:cNvPr id="172" name="TextShape 2"/>
          <p:cNvSpPr txBox="1"/>
          <p:nvPr/>
        </p:nvSpPr>
        <p:spPr>
          <a:xfrm>
            <a:off x="288000" y="1152000"/>
            <a:ext cx="8424000" cy="122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Механический аппарат, изобретённый английским математиком Чарльзом Бэббиджем, предназначенный для автоматизации вычислений путём аппроксимации функций многочленами и вычисления конечных разностей.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Аналитическая машина Беббиджа (концепт)</a:t>
            </a:r>
            <a:endParaRPr/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2340000" y="4097880"/>
            <a:ext cx="4176000" cy="2724120"/>
          </a:xfrm>
          <a:prstGeom prst="rect">
            <a:avLst/>
          </a:prstGeom>
          <a:ln>
            <a:noFill/>
          </a:ln>
        </p:spPr>
      </p:pic>
      <p:sp>
        <p:nvSpPr>
          <p:cNvPr id="175" name="TextShape 2"/>
          <p:cNvSpPr txBox="1"/>
          <p:nvPr/>
        </p:nvSpPr>
        <p:spPr>
          <a:xfrm>
            <a:off x="288000" y="1152000"/>
            <a:ext cx="842400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У Бэббиджа возникла идея создания универсальной вычислительной машины, которую он назвал аналитической и которая стала прообразом современного цифрового компьютера. В единую логическую схему Бэббидж увязал арифметическое устройство (названное им «мельницей»), регистры памяти, объединённые в единое целое («склад»), и устройство ввода-вывода, реализованное с помощью перфокарт трёх типов. Перфокарты операций переключали машину между режимами сложения, вычитания, деления и умножения. Перфокарты переменных управляли передачей данных из памяти в арифметическое устройство и обратно. Числовые перфокарты могли быть использованы как для ввода данных в машину, так и для сохранения результатов вычислений, если памяти было недостаточно.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0"/>
            <a:ext cx="747072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lang="ru-RU" sz="3600" strike="noStrike">
                <a:solidFill>
                  <a:srgbClr val="0f6fc6"/>
                </a:solidFill>
                <a:latin typeface="Trebuchet MS"/>
              </a:rPr>
              <a:t>Первая программа</a:t>
            </a:r>
            <a:endParaRPr/>
          </a:p>
        </p:txBody>
      </p:sp>
      <p:sp>
        <p:nvSpPr>
          <p:cNvPr id="177" name="TextShape 2"/>
          <p:cNvSpPr txBox="1"/>
          <p:nvPr/>
        </p:nvSpPr>
        <p:spPr>
          <a:xfrm>
            <a:off x="3816000" y="792000"/>
            <a:ext cx="5184000" cy="597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ru-RU">
                <a:latin typeface="Arial"/>
              </a:rPr>
              <a:t>В 1842 году Чарльз Бэббидж был приглашен в Туринский университет провести семинар о своей аналитической машине. Луиджи Менабреа, юный итальянский инженер записал лекцию на французском, и впоследствии она была опубликована в Общественной библиотеке Женевы. Друг Бэббиджа, изобретатель Чарльз Уитстон, попросил графиню Лавлейс перевести записи Менабреа на английский. Леди Лавлейс потратила больше года на эту работу, после чего труды были опубликованы.</a:t>
            </a:r>
            <a:endParaRPr/>
          </a:p>
          <a:p>
            <a:endParaRPr/>
          </a:p>
          <a:p>
            <a:r>
              <a:rPr lang="ru-RU">
                <a:latin typeface="Arial"/>
              </a:rPr>
              <a:t>В одном из своих комментариев Ада описывает алгоритм вычисления чисел Бернулли на аналитической машине. Было признано, что это первая программа, специально реализованная для воспроизведения на компьютере, и по этой причине Ада Лавлейс считается первым программистом, несмотря на то, что машина Бэббиджа так и не была сконструирована при жизни Ады.</a:t>
            </a:r>
            <a:endParaRPr/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12680" y="1224000"/>
            <a:ext cx="3415320" cy="541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